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57" r:id="rId6"/>
    <p:sldId id="258" r:id="rId7"/>
    <p:sldId id="264" r:id="rId8"/>
    <p:sldId id="267" r:id="rId9"/>
    <p:sldId id="260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9" r:id="rId22"/>
    <p:sldId id="277" r:id="rId23"/>
    <p:sldId id="281" r:id="rId24"/>
    <p:sldId id="282" r:id="rId25"/>
    <p:sldId id="283" r:id="rId26"/>
    <p:sldId id="278" r:id="rId27"/>
    <p:sldId id="284" r:id="rId28"/>
    <p:sldId id="285" r:id="rId29"/>
    <p:sldId id="280" r:id="rId30"/>
    <p:sldId id="290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9" r:id="rId53"/>
    <p:sldId id="310" r:id="rId54"/>
    <p:sldId id="311" r:id="rId55"/>
    <p:sldId id="312" r:id="rId56"/>
    <p:sldId id="313" r:id="rId57"/>
    <p:sldId id="314" r:id="rId58"/>
    <p:sldId id="315" r:id="rId5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78" d="100"/>
          <a:sy n="78" d="100"/>
        </p:scale>
        <p:origin x="4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2E89B-D8B1-E89B-A49B-211FD804E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9EF466-02C5-573E-320C-03CAC4AAA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B573EC-514C-28DF-DB69-E55A25F41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8A27-DDAE-426C-B0BE-6A11BA944A87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CB7359-DE79-7738-4D3B-C8C3FF23A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09582A-22BD-470D-179B-DCF605D4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08689-832C-4DF9-BF99-2014B7F6D1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81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3F354-5F28-52D9-87E8-21D42001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3C610E-14CA-D20B-CD8A-E373E329C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9C3846-82A0-C0DF-C4DF-EA8278B9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8A27-DDAE-426C-B0BE-6A11BA944A87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7C3F73-0397-691F-7F2D-9CA949041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0F18F2-330F-4B4C-EFEF-3E4EC40D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08689-832C-4DF9-BF99-2014B7F6D1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414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7A4D34C-BD58-4B17-C505-98E6D0519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ACCB58-184B-1E1A-D10E-2B1C72680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A8C6D6-B2C2-3F60-AA41-AFA1CF48A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8A27-DDAE-426C-B0BE-6A11BA944A87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CB949C-F1D6-7C84-CFE9-D1C9381EE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4E1620-9DF1-7756-A7B9-09589EE9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08689-832C-4DF9-BF99-2014B7F6D1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5585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F3ED58-6B9E-A73B-FF42-330A9F54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D61E7-3C84-66FA-7215-4F1B7A73D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A41365-31E6-1589-A6B4-9A3F57694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8A27-DDAE-426C-B0BE-6A11BA944A87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066D57-B101-3FE2-3A83-ABADEA26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020A26-40A0-42DF-E4FE-111A28CFF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08689-832C-4DF9-BF99-2014B7F6D1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330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358B1-5E9C-EA6D-0AC1-411F0DE1C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1C8FFB-92B2-9AC1-097C-E41C57E2C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E93E07-1AA3-2DC4-7018-CDFAAD605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8A27-DDAE-426C-B0BE-6A11BA944A87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10D20F-87EC-B42A-AFB8-F4B811CAA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178F3E-1C3E-B503-6654-CCD4206B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08689-832C-4DF9-BF99-2014B7F6D1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639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128CFB-8775-0C1A-11C7-DBE452E9B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5406D8-A467-023C-8F84-F8B0AF869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E8A9ABF-6B90-6752-5A9A-D8D123694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B67E64-FDD5-FF75-FE96-FC2AE8B98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8A27-DDAE-426C-B0BE-6A11BA944A87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ED5013-9B04-62C3-C0F3-294793A70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ED1C10-C4C5-3935-B6BB-B0B0F54E5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08689-832C-4DF9-BF99-2014B7F6D1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00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0F5A3-985B-24F5-D68B-75961572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0F6503-0EF8-902B-4763-A822E82F3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5FDD01-C93C-8BA4-BA17-DA226AA9B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98C36AD-90AE-58E0-ECF3-A0A93EF2BC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BACA954-722D-FA9F-D094-DE76A0925A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61BE1A4-9775-E9E9-A104-BC72C0EBE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8A27-DDAE-426C-B0BE-6A11BA944A87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556525C-50EA-49C4-6489-AB6426113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96E46E6-938A-8389-6611-1107F9FF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08689-832C-4DF9-BF99-2014B7F6D1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13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EB66B8-8021-FBA4-A4CD-D257B133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537C0B7-A6BF-CC16-1603-C651BC8BC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8A27-DDAE-426C-B0BE-6A11BA944A87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0E6D51E-2796-FC66-D696-893C1E64B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BA48060-2B36-2185-8B3E-E826A42F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08689-832C-4DF9-BF99-2014B7F6D1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95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EBF5DAD-3831-D59C-8F0E-602C401BA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8A27-DDAE-426C-B0BE-6A11BA944A87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10D76BE-D78D-79B7-FDA4-048854CF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5D2341-DAA5-DB23-6E00-EDEB046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08689-832C-4DF9-BF99-2014B7F6D1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277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AA470-8CA4-7BF0-AC3A-4F9766C7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5A58CB-846D-D644-18BC-05565A2BD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083EDE-9C9E-CBB2-840C-84CC75BBD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140161-CFC6-FD28-C1B5-F4D849AF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8A27-DDAE-426C-B0BE-6A11BA944A87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AC858D-B69B-6E8F-02C1-EB216C6FE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0A76EF-458C-532E-02CD-592E616C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08689-832C-4DF9-BF99-2014B7F6D1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06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2E79D-CEE5-9939-80E7-275D7A7A4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06C21CF-F9E4-1A6E-5602-EA65BBC7F5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E910BA-8D33-7188-EB2A-B7E226E3F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22B2DE-3E68-B656-0796-2BFDD628B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8A27-DDAE-426C-B0BE-6A11BA944A87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8E031F-E5B0-2E32-B461-1843B2FD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94CE2E8-A03D-C4E0-6CCB-B9A91714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08689-832C-4DF9-BF99-2014B7F6D1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630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632E7-9AB9-1A79-3C7F-CB45C6D4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3F33AF-6D8B-839B-2E43-7E881986D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C27986-C17F-5B4A-BE64-6FBFB24BF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E8A27-DDAE-426C-B0BE-6A11BA944A87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4E243E-E1D5-50C3-41B7-AF51DCCEB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830C1C-D2BD-2E15-E365-C760F206A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08689-832C-4DF9-BF99-2014B7F6D1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52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2C8BA-9876-F1A5-FEA1-14EB22BF47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1D47E53-7184-A441-C1AD-B7259D2044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8272D5-66A4-D483-75C5-1B279DD94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27" y="1122363"/>
            <a:ext cx="9425373" cy="46777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DCAC03-C7C5-94D0-BB8F-2F9C05B92EEB}"/>
              </a:ext>
            </a:extLst>
          </p:cNvPr>
          <p:cNvSpPr txBox="1"/>
          <p:nvPr/>
        </p:nvSpPr>
        <p:spPr>
          <a:xfrm>
            <a:off x="1439306" y="297844"/>
            <a:ext cx="86909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atin typeface="+mj-lt"/>
              </a:rPr>
              <a:t>Задача о кёнигсбергских мостах</a:t>
            </a:r>
          </a:p>
        </p:txBody>
      </p:sp>
    </p:spTree>
    <p:extLst>
      <p:ext uri="{BB962C8B-B14F-4D97-AF65-F5344CB8AC3E}">
        <p14:creationId xmlns:p14="http://schemas.microsoft.com/office/powerpoint/2010/main" val="1404650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846C4-31E9-8312-4622-5C219AF11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412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Построить матрицу инцидентности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F882DD-FD96-624C-DB5B-322CB1E93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30" y="2164746"/>
            <a:ext cx="4199753" cy="381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57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846C4-31E9-8312-4622-5C219AF1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Матрица инцидентности для ор. графа</a:t>
            </a:r>
          </a:p>
        </p:txBody>
      </p:sp>
      <p:pic>
        <p:nvPicPr>
          <p:cNvPr id="5122" name="Picture 2" descr="Матрица инцидентности">
            <a:extLst>
              <a:ext uri="{FF2B5EF4-FFF2-40B4-BE49-F238E27FC236}">
                <a16:creationId xmlns:a16="http://schemas.microsoft.com/office/drawing/2014/main" id="{0584DFF1-B9A4-27DD-510E-F324013F4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804988"/>
            <a:ext cx="1095375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054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A4E7D-4481-8C86-071E-9CDBCF3E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Способы задания графа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E6493-43E2-6085-75E3-4A8B999C304D}"/>
              </a:ext>
            </a:extLst>
          </p:cNvPr>
          <p:cNvSpPr txBox="1"/>
          <p:nvPr/>
        </p:nvSpPr>
        <p:spPr>
          <a:xfrm>
            <a:off x="411092" y="2201732"/>
            <a:ext cx="11196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Список смежности (инцидентности)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Список смежности">
            <a:extLst>
              <a:ext uri="{FF2B5EF4-FFF2-40B4-BE49-F238E27FC236}">
                <a16:creationId xmlns:a16="http://schemas.microsoft.com/office/drawing/2014/main" id="{52915B88-D5BF-9628-2AC5-68D52AA39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71" y="2827767"/>
            <a:ext cx="791527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537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BD2657-BDE0-E540-1277-1B683A6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Поиск в ширину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D3FAB6-5CA0-30E5-C537-EE64CB5A2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1905000"/>
            <a:ext cx="5410200" cy="30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BFE6FB-28A5-986A-D091-86B85D8F061F}"/>
              </a:ext>
            </a:extLst>
          </p:cNvPr>
          <p:cNvSpPr txBox="1"/>
          <p:nvPr/>
        </p:nvSpPr>
        <p:spPr>
          <a:xfrm>
            <a:off x="1202724" y="1321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BFS = Breadth-First Search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2C82C-0444-3A74-4E18-1CDD30CC02C7}"/>
              </a:ext>
            </a:extLst>
          </p:cNvPr>
          <p:cNvSpPr txBox="1"/>
          <p:nvPr/>
        </p:nvSpPr>
        <p:spPr>
          <a:xfrm>
            <a:off x="1202724" y="2782669"/>
            <a:ext cx="26031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Обрабатывает вершины в порядке увеличения их расстояния от первой</a:t>
            </a:r>
          </a:p>
        </p:txBody>
      </p:sp>
    </p:spTree>
    <p:extLst>
      <p:ext uri="{BB962C8B-B14F-4D97-AF65-F5344CB8AC3E}">
        <p14:creationId xmlns:p14="http://schemas.microsoft.com/office/powerpoint/2010/main" val="2711024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BD2657-BDE0-E540-1277-1B683A6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Поиск в глубину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462EFC-848C-4912-6172-F2A4AF11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21" y="1905000"/>
            <a:ext cx="5410200" cy="30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0B267D-ECC9-C109-05C8-05C11647B90C}"/>
              </a:ext>
            </a:extLst>
          </p:cNvPr>
          <p:cNvSpPr txBox="1"/>
          <p:nvPr/>
        </p:nvSpPr>
        <p:spPr>
          <a:xfrm>
            <a:off x="1186249" y="1321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DFS = Depth-First Search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1279C-0931-D1A4-2571-25D2B87045A0}"/>
              </a:ext>
            </a:extLst>
          </p:cNvPr>
          <p:cNvSpPr txBox="1"/>
          <p:nvPr/>
        </p:nvSpPr>
        <p:spPr>
          <a:xfrm>
            <a:off x="1186249" y="2782669"/>
            <a:ext cx="27102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Алгоритм обхода графа, который стремится уйти как можно глубже в граф.</a:t>
            </a:r>
          </a:p>
        </p:txBody>
      </p:sp>
    </p:spTree>
    <p:extLst>
      <p:ext uri="{BB962C8B-B14F-4D97-AF65-F5344CB8AC3E}">
        <p14:creationId xmlns:p14="http://schemas.microsoft.com/office/powerpoint/2010/main" val="40724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E010C3-A784-C877-4D47-7F303557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ru-RU" dirty="0"/>
            </a:br>
            <a:r>
              <a:rPr lang="ru-RU" dirty="0"/>
              <a:t>Типовые задачи на графах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7A68FF-EE82-EC64-D3C2-EC09A215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84308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 Задача о кратчайшей цепи:</a:t>
            </a:r>
          </a:p>
          <a:p>
            <a:pPr lvl="1"/>
            <a:r>
              <a:rPr lang="ru-RU" dirty="0"/>
              <a:t>составление расписания движения транспортных средств</a:t>
            </a:r>
          </a:p>
          <a:p>
            <a:pPr lvl="1"/>
            <a:r>
              <a:rPr lang="ru-RU" dirty="0"/>
              <a:t>размещение пунктов скорой помощи в мегаполисе</a:t>
            </a:r>
          </a:p>
          <a:p>
            <a:pPr lvl="1"/>
            <a:r>
              <a:rPr lang="ru-RU" dirty="0"/>
              <a:t>размещение станций связи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2F03251-5802-F11B-33CD-7F89FF790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768" y="2033331"/>
            <a:ext cx="33337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465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E010C3-A784-C877-4D47-7F303557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ru-RU" dirty="0"/>
            </a:br>
            <a:r>
              <a:rPr lang="ru-RU" dirty="0"/>
              <a:t>Типовые задачи на графах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7A68FF-EE82-EC64-D3C2-EC09A215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8796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 Задача о максимальном потоке:</a:t>
            </a:r>
          </a:p>
          <a:p>
            <a:pPr lvl="1"/>
            <a:r>
              <a:rPr lang="ru-RU" dirty="0"/>
              <a:t>анализ пропускной способности коммуникационной сети </a:t>
            </a:r>
          </a:p>
          <a:p>
            <a:pPr lvl="1"/>
            <a:r>
              <a:rPr lang="ru-RU" dirty="0"/>
              <a:t>организация движения в динамической сети</a:t>
            </a:r>
          </a:p>
          <a:p>
            <a:pPr lvl="1"/>
            <a:r>
              <a:rPr lang="ru-RU" dirty="0"/>
              <a:t>проектирование сети с заданной структурной надежностью</a:t>
            </a:r>
          </a:p>
          <a:p>
            <a:pPr lvl="1"/>
            <a:r>
              <a:rPr lang="ru-RU" dirty="0"/>
              <a:t>задача о распределении работ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F75323C-0E74-4FB4-7125-FD7810795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731" y="1825625"/>
            <a:ext cx="3143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691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E010C3-A784-C877-4D47-7F303557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ru-RU" dirty="0"/>
            </a:br>
            <a:r>
              <a:rPr lang="ru-RU" dirty="0"/>
              <a:t>Типовые задачи на графах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7A68FF-EE82-EC64-D3C2-EC09A215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 Раскраска в графах:</a:t>
            </a:r>
          </a:p>
          <a:p>
            <a:pPr marL="457200" lvl="1" indent="0">
              <a:buNone/>
            </a:pPr>
            <a:r>
              <a:rPr lang="ru-RU" dirty="0"/>
              <a:t>Технология цифровых водяных знаков (англ. </a:t>
            </a:r>
            <a:r>
              <a:rPr lang="ru-RU" dirty="0" err="1"/>
              <a:t>digital</a:t>
            </a:r>
            <a:r>
              <a:rPr lang="ru-RU" dirty="0"/>
              <a:t> </a:t>
            </a:r>
            <a:r>
              <a:rPr lang="ru-RU" dirty="0" err="1"/>
              <a:t>watermarking</a:t>
            </a:r>
            <a:r>
              <a:rPr lang="ru-RU" dirty="0"/>
              <a:t>) позволяет вместе с данными (будь то медиафайлы, исполняемые файлы и прочие) передать некое скрытое сообщение (</a:t>
            </a:r>
            <a:r>
              <a:rPr lang="ru-RU" dirty="0" err="1"/>
              <a:t>Watermark</a:t>
            </a:r>
            <a:r>
              <a:rPr lang="ru-RU" dirty="0"/>
              <a:t>). Такое скрытое сообщение может быть применено в защите авторских прав для идентификации владельца данных.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058663F-C039-E31C-1C0D-56E4FBAE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300" y="1825625"/>
            <a:ext cx="209550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892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E010C3-A784-C877-4D47-7F303557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ru-RU" dirty="0"/>
            </a:br>
            <a:r>
              <a:rPr lang="ru-RU" dirty="0"/>
              <a:t>Типовые задачи на графах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7A68FF-EE82-EC64-D3C2-EC09A215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 Задача об упаковках и покрытиях :</a:t>
            </a:r>
          </a:p>
          <a:p>
            <a:pPr marL="457200" lvl="1" indent="0">
              <a:buNone/>
            </a:pP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 некоторых вариантах цель заключается в нахождении конфигурации, которая упаковывает один контейнер с максимальной плотностью. В более общем виде целью является упаковка всех объектов в как можно меньше контейнеров</a:t>
            </a:r>
            <a:endParaRPr lang="ru-RU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871A8D33-9846-E86B-CCDA-249278C22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075" y="1825625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864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E010C3-A784-C877-4D47-7F303557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ru-RU" dirty="0"/>
            </a:br>
            <a:r>
              <a:rPr lang="ru-RU" dirty="0"/>
              <a:t>Типовые задачи на графах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7A68FF-EE82-EC64-D3C2-EC09A215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 Автоморфизм графов:</a:t>
            </a:r>
          </a:p>
          <a:p>
            <a:pPr lvl="1"/>
            <a:r>
              <a:rPr lang="ru-RU" dirty="0"/>
              <a:t>конструктивное перечисление структур для производных органических соединений</a:t>
            </a:r>
          </a:p>
          <a:p>
            <a:pPr lvl="1"/>
            <a:r>
              <a:rPr lang="ru-RU" dirty="0"/>
              <a:t>синтез тестов цифровых устройств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109CD6A-D4BB-DEBD-699E-BAE9801C0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1685925"/>
            <a:ext cx="38100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82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6EDB4E-C34E-8C88-B415-3196EB1F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76200"/>
            <a:ext cx="1019175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44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Дейкстры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B21385-3911-797A-AF04-4D77C8226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4825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Алгори́тм</a:t>
            </a:r>
            <a:r>
              <a:rPr lang="ru-RU" dirty="0"/>
              <a:t> </a:t>
            </a:r>
            <a:r>
              <a:rPr lang="ru-RU" dirty="0" err="1"/>
              <a:t>Де́йкстры</a:t>
            </a:r>
            <a:r>
              <a:rPr lang="ru-RU" dirty="0"/>
              <a:t> — алгоритм на графах, изобретённый нидерландским учёным </a:t>
            </a:r>
            <a:r>
              <a:rPr lang="ru-RU" dirty="0" err="1"/>
              <a:t>Эдсгером</a:t>
            </a:r>
            <a:r>
              <a:rPr lang="ru-RU" dirty="0"/>
              <a:t> </a:t>
            </a:r>
            <a:r>
              <a:rPr lang="ru-RU" dirty="0" err="1"/>
              <a:t>Дейкстрой</a:t>
            </a:r>
            <a:r>
              <a:rPr lang="ru-RU" dirty="0"/>
              <a:t> в 1959 году. </a:t>
            </a:r>
          </a:p>
          <a:p>
            <a:pPr marL="0" indent="0">
              <a:buNone/>
            </a:pPr>
            <a:r>
              <a:rPr lang="ru-RU" dirty="0"/>
              <a:t>Находит кратчайшие пути от одной из вершин графа до всех остальных.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EC9620-286D-5509-7FDF-A90F87479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0" y="1825625"/>
            <a:ext cx="35242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46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Дейкстры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B21385-3911-797A-AF04-4D77C8226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2997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Алгоритм широко применяется в программировании, например, его используют протоколы маршрутизации OSPF и IS-IS.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D102DC-628F-8CAD-6C14-EC56DF77D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69" y="2671485"/>
            <a:ext cx="6519862" cy="31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95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050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Дейкстры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B083CC-81A4-08A9-C25C-6B9A571BF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450594"/>
            <a:ext cx="5436157" cy="4264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B616CF-B8FD-3E70-772A-D18D65239849}"/>
              </a:ext>
            </a:extLst>
          </p:cNvPr>
          <p:cNvSpPr txBox="1"/>
          <p:nvPr/>
        </p:nvSpPr>
        <p:spPr>
          <a:xfrm>
            <a:off x="5931457" y="2413337"/>
            <a:ext cx="58769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Алгоритм на каждом шаге «посещает» одну вершину и пытается уменьшать метки.</a:t>
            </a:r>
          </a:p>
          <a:p>
            <a:endParaRPr lang="ru-RU" dirty="0"/>
          </a:p>
          <a:p>
            <a:r>
              <a:rPr lang="ru-RU" dirty="0"/>
              <a:t>Метка самой вершины </a:t>
            </a:r>
            <a:r>
              <a:rPr lang="ru-RU" b="1" dirty="0"/>
              <a:t>a</a:t>
            </a:r>
            <a:r>
              <a:rPr lang="ru-RU" dirty="0"/>
              <a:t> полагается равной 0, метки остальных вершин — бесконечности. Это отражает то, что расстояния от a до других вершин пока неизвестны.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8309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050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Дейкстры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EC44D-9F49-F847-7168-4E8B13819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0587"/>
            <a:ext cx="5657850" cy="5076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F7592-D59E-8384-D4C0-582B24949A6F}"/>
              </a:ext>
            </a:extLst>
          </p:cNvPr>
          <p:cNvSpPr txBox="1"/>
          <p:nvPr/>
        </p:nvSpPr>
        <p:spPr>
          <a:xfrm>
            <a:off x="7768495" y="1078807"/>
            <a:ext cx="3237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Построить матрицу смежности</a:t>
            </a:r>
          </a:p>
        </p:txBody>
      </p:sp>
    </p:spTree>
    <p:extLst>
      <p:ext uri="{BB962C8B-B14F-4D97-AF65-F5344CB8AC3E}">
        <p14:creationId xmlns:p14="http://schemas.microsoft.com/office/powerpoint/2010/main" val="1099525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050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Дейкстры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EC44D-9F49-F847-7168-4E8B13819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0587"/>
            <a:ext cx="5657850" cy="5076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F7592-D59E-8384-D4C0-582B24949A6F}"/>
              </a:ext>
            </a:extLst>
          </p:cNvPr>
          <p:cNvSpPr txBox="1"/>
          <p:nvPr/>
        </p:nvSpPr>
        <p:spPr>
          <a:xfrm>
            <a:off x="8116543" y="1141690"/>
            <a:ext cx="3237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Матрица смежности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E255DD-C30D-58A5-71FA-3E050671D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0" y="1633537"/>
            <a:ext cx="41719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18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050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Дейкстры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EC44D-9F49-F847-7168-4E8B13819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0587"/>
            <a:ext cx="5657850" cy="5076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F7592-D59E-8384-D4C0-582B24949A6F}"/>
              </a:ext>
            </a:extLst>
          </p:cNvPr>
          <p:cNvSpPr txBox="1"/>
          <p:nvPr/>
        </p:nvSpPr>
        <p:spPr>
          <a:xfrm>
            <a:off x="6796217" y="1078807"/>
            <a:ext cx="4209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Построить таблицу расчета маршрута</a:t>
            </a:r>
          </a:p>
        </p:txBody>
      </p:sp>
    </p:spTree>
    <p:extLst>
      <p:ext uri="{BB962C8B-B14F-4D97-AF65-F5344CB8AC3E}">
        <p14:creationId xmlns:p14="http://schemas.microsoft.com/office/powerpoint/2010/main" val="1519046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050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Дейкстры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E530E3-1E11-B9AE-5551-1C9CD3FAC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123950"/>
            <a:ext cx="11839575" cy="461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42E188-5961-2E35-7B27-3091A9525EF2}"/>
              </a:ext>
            </a:extLst>
          </p:cNvPr>
          <p:cNvSpPr txBox="1"/>
          <p:nvPr/>
        </p:nvSpPr>
        <p:spPr>
          <a:xfrm>
            <a:off x="7727093" y="1375369"/>
            <a:ext cx="4209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Таблица расчета маршрута</a:t>
            </a:r>
          </a:p>
        </p:txBody>
      </p:sp>
    </p:spTree>
    <p:extLst>
      <p:ext uri="{BB962C8B-B14F-4D97-AF65-F5344CB8AC3E}">
        <p14:creationId xmlns:p14="http://schemas.microsoft.com/office/powerpoint/2010/main" val="1134089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050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Дейкстры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2E188-5961-2E35-7B27-3091A9525EF2}"/>
              </a:ext>
            </a:extLst>
          </p:cNvPr>
          <p:cNvSpPr txBox="1"/>
          <p:nvPr/>
        </p:nvSpPr>
        <p:spPr>
          <a:xfrm>
            <a:off x="7727093" y="1375369"/>
            <a:ext cx="4209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Таблица расчета маршрута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F54271-077D-EA7E-8081-83EF34EAE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191" y="1867801"/>
            <a:ext cx="5114925" cy="25622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C4AD173-04D7-108A-E67B-5DF02E1D4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03" y="1462497"/>
            <a:ext cx="6009116" cy="39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2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050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Дейкстры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2E188-5961-2E35-7B27-3091A9525EF2}"/>
              </a:ext>
            </a:extLst>
          </p:cNvPr>
          <p:cNvSpPr txBox="1"/>
          <p:nvPr/>
        </p:nvSpPr>
        <p:spPr>
          <a:xfrm>
            <a:off x="7727093" y="1375369"/>
            <a:ext cx="4209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Таблица расчета маршрута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D52AEF-6821-B762-745B-A87DB6E5E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035" y="1744701"/>
            <a:ext cx="6470465" cy="30909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5B31BB-ED49-4577-3D19-4C23F058D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38" y="1597105"/>
            <a:ext cx="5251397" cy="338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28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050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Дейкстры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реализация на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891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E2531D-8154-95A7-765B-40AD3D6F6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00" y="0"/>
            <a:ext cx="966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18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3FBD89-58D0-91F8-38E2-B5CF1F1D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23887"/>
            <a:ext cx="108204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2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также известный как </a:t>
            </a:r>
            <a:r>
              <a:rPr lang="ru-RU" sz="2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алгоритм Флойда</a:t>
            </a:r>
            <a:r>
              <a:rPr lang="ru-RU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</a:t>
            </a:r>
            <a:br>
              <a:rPr lang="ru-RU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ru-RU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sz="2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алгоритм Роя — </a:t>
            </a:r>
            <a:r>
              <a:rPr lang="ru-RU" sz="2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Уоршелла</a:t>
            </a:r>
            <a:r>
              <a:rPr lang="ru-RU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</a:t>
            </a:r>
            <a:br>
              <a:rPr lang="ru-RU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ru-RU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sz="2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алгоритм Роя — Флойда</a:t>
            </a:r>
            <a:r>
              <a:rPr lang="ru-RU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или </a:t>
            </a:r>
            <a:r>
              <a:rPr lang="ru-RU" sz="2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алгоритм WFI</a:t>
            </a:r>
            <a:endParaRPr lang="ru-RU" sz="2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B86394-CB20-0433-7F32-D39F98567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761" y="1725613"/>
            <a:ext cx="7294477" cy="3571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A2F0B4-26AF-1C73-2AF5-2A20C79F9374}"/>
              </a:ext>
            </a:extLst>
          </p:cNvPr>
          <p:cNvSpPr txBox="1"/>
          <p:nvPr/>
        </p:nvSpPr>
        <p:spPr>
          <a:xfrm>
            <a:off x="2448760" y="5816597"/>
            <a:ext cx="7294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В текущем виде разработан Робертом Флойдом в 1962 году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9275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C46E23-CB5E-FB5F-2A6B-4FD2D1891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95" y="1392323"/>
            <a:ext cx="4526747" cy="40733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1DBD4-6F3C-1BC4-6516-056670A949E8}"/>
              </a:ext>
            </a:extLst>
          </p:cNvPr>
          <p:cNvSpPr txBox="1"/>
          <p:nvPr/>
        </p:nvSpPr>
        <p:spPr>
          <a:xfrm>
            <a:off x="2257167" y="5602495"/>
            <a:ext cx="8484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Является примером динамического программирования</a:t>
            </a:r>
          </a:p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т.е. задача разбивается на несколько более мелких однотипных.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48F200-267B-04BF-7A17-D07F613ED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074" y="1392323"/>
            <a:ext cx="4102763" cy="407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66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0A0C5C-0D20-9EE2-2801-B761E19D9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655804"/>
            <a:ext cx="10229850" cy="5810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2126092-01BD-BE21-1C89-40A66535E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2709862"/>
            <a:ext cx="4362450" cy="14382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56B771-C4E4-17BA-3980-9E8C0824E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014" y="4754775"/>
            <a:ext cx="3414391" cy="120066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B05D9D9-2E0C-6AD4-5D96-2E97E41DE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443" y="2147192"/>
            <a:ext cx="4629665" cy="413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6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A38200-6E13-7A8D-D365-E42C20D95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748" y="1655804"/>
            <a:ext cx="6000750" cy="4867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A0DF0-0895-0B76-AF83-A681E89DCF54}"/>
              </a:ext>
            </a:extLst>
          </p:cNvPr>
          <p:cNvSpPr txBox="1"/>
          <p:nvPr/>
        </p:nvSpPr>
        <p:spPr>
          <a:xfrm>
            <a:off x="738573" y="2014871"/>
            <a:ext cx="43624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На этой итерации позволим строить дополнительные маршруты с использованием узла 2</a:t>
            </a:r>
          </a:p>
          <a:p>
            <a:endParaRPr lang="ru-RU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И в общем случае формула будет выглядеть: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6140C7-DE98-38F0-BFA6-20158DA99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32" y="3769197"/>
            <a:ext cx="51054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10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06E1BD-790F-1B01-2CE9-8E6DB6A1F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00" y="1845018"/>
            <a:ext cx="6667500" cy="4057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95F48C-FABD-7384-54D7-219E73E5CCE4}"/>
              </a:ext>
            </a:extLst>
          </p:cNvPr>
          <p:cNvSpPr txBox="1"/>
          <p:nvPr/>
        </p:nvSpPr>
        <p:spPr>
          <a:xfrm>
            <a:off x="7493600" y="1845018"/>
            <a:ext cx="4362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Массив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dist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[a][b]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 в итоге будет хранить расстояние от каждой вершины до каждой.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2555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5F48C-FABD-7384-54D7-219E73E5CCE4}"/>
              </a:ext>
            </a:extLst>
          </p:cNvPr>
          <p:cNvSpPr txBox="1"/>
          <p:nvPr/>
        </p:nvSpPr>
        <p:spPr>
          <a:xfrm>
            <a:off x="7493600" y="1845018"/>
            <a:ext cx="4362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Начнем с массива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distInit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[a][b]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BBBCBC-4F3E-E799-932C-7C1D56B6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50" y="1563129"/>
            <a:ext cx="67627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94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5F48C-FABD-7384-54D7-219E73E5CCE4}"/>
              </a:ext>
            </a:extLst>
          </p:cNvPr>
          <p:cNvSpPr txBox="1"/>
          <p:nvPr/>
        </p:nvSpPr>
        <p:spPr>
          <a:xfrm>
            <a:off x="7493600" y="1845018"/>
            <a:ext cx="4362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На 0 шаге заполним все расстояния как неизвестные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Inf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4CF1A1-F8D2-AF7C-6565-04034DA59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00" y="1655804"/>
            <a:ext cx="67437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78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4F28DE-9467-CF4D-CA88-19D277A3D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74" y="1767015"/>
            <a:ext cx="9334500" cy="4019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61A433-8570-2487-ECED-556919F43CC3}"/>
              </a:ext>
            </a:extLst>
          </p:cNvPr>
          <p:cNvSpPr txBox="1"/>
          <p:nvPr/>
        </p:nvSpPr>
        <p:spPr>
          <a:xfrm>
            <a:off x="1107474" y="5897776"/>
            <a:ext cx="933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На этом шаге наш массив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distInit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совпадает с матрицей смежности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675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1A433-8570-2487-ECED-556919F43CC3}"/>
              </a:ext>
            </a:extLst>
          </p:cNvPr>
          <p:cNvSpPr txBox="1"/>
          <p:nvPr/>
        </p:nvSpPr>
        <p:spPr>
          <a:xfrm>
            <a:off x="1107474" y="5897776"/>
            <a:ext cx="933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Далее запишем веса для вершин, т.е. 0 в диагональ.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7FC195-1124-E853-9586-6A489B4DC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74" y="1676527"/>
            <a:ext cx="92106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92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9D808C-46B1-FFE8-D093-75B19DFCD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583" y="0"/>
            <a:ext cx="9558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75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9A97C9-F95F-2675-CE22-D6F379089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592476"/>
            <a:ext cx="101536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30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94F171-91E1-DC35-498D-D439B117A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04" y="1841156"/>
            <a:ext cx="103155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11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94F171-91E1-DC35-498D-D439B117A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04" y="1841156"/>
            <a:ext cx="103155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7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69A167-9362-FB99-8D1F-4046A5E82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816443"/>
            <a:ext cx="10106025" cy="4105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9E0533-7150-2782-86ED-C5E12817E482}"/>
              </a:ext>
            </a:extLst>
          </p:cNvPr>
          <p:cNvSpPr txBox="1"/>
          <p:nvPr/>
        </p:nvSpPr>
        <p:spPr>
          <a:xfrm>
            <a:off x="1107474" y="5897776"/>
            <a:ext cx="9334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В итоге матрица для этого алгоритма немного отличается от матрицы смежности:</a:t>
            </a:r>
          </a:p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минимальными значениями для кратных ребер и наличием петлей в узлах.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6512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2DF1CC-30D3-9F29-479C-35075D191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1309687"/>
            <a:ext cx="97440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77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1D774-4C05-FF67-476B-A5A9BBBD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512801"/>
            <a:ext cx="107823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00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93CEDD-B191-63C4-3FD8-221B39288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85" y="1655804"/>
            <a:ext cx="9791700" cy="422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433D7-1426-1FBD-CCEE-C8702105704E}"/>
              </a:ext>
            </a:extLst>
          </p:cNvPr>
          <p:cNvSpPr txBox="1"/>
          <p:nvPr/>
        </p:nvSpPr>
        <p:spPr>
          <a:xfrm>
            <a:off x="1107474" y="5897776"/>
            <a:ext cx="933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Из узла 2 в узел 1 через 0.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6828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433D7-1426-1FBD-CCEE-C8702105704E}"/>
              </a:ext>
            </a:extLst>
          </p:cNvPr>
          <p:cNvSpPr txBox="1"/>
          <p:nvPr/>
        </p:nvSpPr>
        <p:spPr>
          <a:xfrm>
            <a:off x="1082761" y="6033699"/>
            <a:ext cx="933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Маршрут для пары 3 и 1 выгоднее чем исходный.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F65FBF-2D1C-8C82-8B69-127E374A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811164"/>
            <a:ext cx="96869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39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433D7-1426-1FBD-CCEE-C8702105704E}"/>
              </a:ext>
            </a:extLst>
          </p:cNvPr>
          <p:cNvSpPr txBox="1"/>
          <p:nvPr/>
        </p:nvSpPr>
        <p:spPr>
          <a:xfrm>
            <a:off x="1082761" y="6033699"/>
            <a:ext cx="933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Маршрут для пары 3 и 1 выгоднее чем исходный.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31E012-B778-1D89-A263-5BBFB9FEB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61" y="1655804"/>
            <a:ext cx="97440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47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433D7-1426-1FBD-CCEE-C8702105704E}"/>
              </a:ext>
            </a:extLst>
          </p:cNvPr>
          <p:cNvSpPr txBox="1"/>
          <p:nvPr/>
        </p:nvSpPr>
        <p:spPr>
          <a:xfrm>
            <a:off x="1082761" y="6033699"/>
            <a:ext cx="933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Маршрут для пары 3 и 1 выгоднее чем исходный.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31E012-B778-1D89-A263-5BBFB9FEB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61" y="1655804"/>
            <a:ext cx="97440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80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A4E7D-4481-8C86-071E-9CDBCF3E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Способы задания графа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60FD15-A8A4-96E4-A94A-EE06829214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93" y="4170405"/>
            <a:ext cx="5495437" cy="72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7E6493-43E2-6085-75E3-4A8B999C304D}"/>
              </a:ext>
            </a:extLst>
          </p:cNvPr>
          <p:cNvSpPr txBox="1"/>
          <p:nvPr/>
        </p:nvSpPr>
        <p:spPr>
          <a:xfrm>
            <a:off x="411093" y="2201732"/>
            <a:ext cx="52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Arial" panose="020B0604020202020204" pitchFamily="34" charset="0"/>
              </a:rPr>
              <a:t> 1. Указанием множества вершин и множества ребер (дуг) — аналитический способ.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7BEE2-04E7-FC1D-8BD8-7CF7F1C287C5}"/>
              </a:ext>
            </a:extLst>
          </p:cNvPr>
          <p:cNvSpPr txBox="1"/>
          <p:nvPr/>
        </p:nvSpPr>
        <p:spPr>
          <a:xfrm>
            <a:off x="5906530" y="21957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Arial" panose="020B0604020202020204" pitchFamily="34" charset="0"/>
              </a:rPr>
              <a:t>2. Посредством графического изображения — геометрический способ</a:t>
            </a:r>
            <a:endParaRPr lang="ru-RU" dirty="0"/>
          </a:p>
        </p:txBody>
      </p:sp>
      <p:pic>
        <p:nvPicPr>
          <p:cNvPr id="1028" name="Picture 4" descr="Пример задания графа геометрическим способом">
            <a:extLst>
              <a:ext uri="{FF2B5EF4-FFF2-40B4-BE49-F238E27FC236}">
                <a16:creationId xmlns:a16="http://schemas.microsoft.com/office/drawing/2014/main" id="{ECFA2B27-A937-EF41-0852-23661F32C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900" y="3241976"/>
            <a:ext cx="20764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08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433D7-1426-1FBD-CCEE-C8702105704E}"/>
              </a:ext>
            </a:extLst>
          </p:cNvPr>
          <p:cNvSpPr txBox="1"/>
          <p:nvPr/>
        </p:nvSpPr>
        <p:spPr>
          <a:xfrm>
            <a:off x="1082761" y="6033699"/>
            <a:ext cx="9334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Маршрут для пары 3 и 1 выгоднее чем исходный.</a:t>
            </a:r>
          </a:p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В итоге появилось 2 новых маршрута из 2 в 1 и из 3 в 1.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31E012-B778-1D89-A263-5BBFB9FEB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61" y="1655804"/>
            <a:ext cx="97440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51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433D7-1426-1FBD-CCEE-C8702105704E}"/>
              </a:ext>
            </a:extLst>
          </p:cNvPr>
          <p:cNvSpPr txBox="1"/>
          <p:nvPr/>
        </p:nvSpPr>
        <p:spPr>
          <a:xfrm>
            <a:off x="744108" y="5846544"/>
            <a:ext cx="933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На следующем шаге разрешим строить маршруты через вершину 1.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8463B4-7DB2-97AF-5BDF-8BD600C9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08" y="1365679"/>
            <a:ext cx="105060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190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433D7-1426-1FBD-CCEE-C8702105704E}"/>
              </a:ext>
            </a:extLst>
          </p:cNvPr>
          <p:cNvSpPr txBox="1"/>
          <p:nvPr/>
        </p:nvSpPr>
        <p:spPr>
          <a:xfrm>
            <a:off x="744108" y="5846544"/>
            <a:ext cx="933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Итог для маршрутов через вершину 1, появилось 3 новых пути.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006F1D-7F0B-5DFA-FD85-4E25D1C2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9319"/>
            <a:ext cx="99536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7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433D7-1426-1FBD-CCEE-C8702105704E}"/>
              </a:ext>
            </a:extLst>
          </p:cNvPr>
          <p:cNvSpPr txBox="1"/>
          <p:nvPr/>
        </p:nvSpPr>
        <p:spPr>
          <a:xfrm>
            <a:off x="744108" y="5846544"/>
            <a:ext cx="933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На следующем шаге разрешим строить маршруты через вершину 2.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2F46E6-B56C-D088-836B-5FE40CB1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42" y="1181100"/>
            <a:ext cx="110299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05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433D7-1426-1FBD-CCEE-C8702105704E}"/>
              </a:ext>
            </a:extLst>
          </p:cNvPr>
          <p:cNvSpPr txBox="1"/>
          <p:nvPr/>
        </p:nvSpPr>
        <p:spPr>
          <a:xfrm>
            <a:off x="744108" y="5846544"/>
            <a:ext cx="933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Итог для маршрутов через вершину 2, обновилось 3 новых пути.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1EED17-C005-9F16-31B2-AB2ED5AD0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204912"/>
            <a:ext cx="104775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60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433D7-1426-1FBD-CCEE-C8702105704E}"/>
              </a:ext>
            </a:extLst>
          </p:cNvPr>
          <p:cNvSpPr txBox="1"/>
          <p:nvPr/>
        </p:nvSpPr>
        <p:spPr>
          <a:xfrm>
            <a:off x="744108" y="5846544"/>
            <a:ext cx="933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Путь из вершины 3 в вершину 0 через 2.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871AE5-4344-A5A9-D343-BFD064045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304925"/>
            <a:ext cx="102393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418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433D7-1426-1FBD-CCEE-C8702105704E}"/>
              </a:ext>
            </a:extLst>
          </p:cNvPr>
          <p:cNvSpPr txBox="1"/>
          <p:nvPr/>
        </p:nvSpPr>
        <p:spPr>
          <a:xfrm>
            <a:off x="744108" y="5846544"/>
            <a:ext cx="933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На последнем шаге строить маршруты через вершину 3.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AA7EE3-96F6-239D-FF9A-69200C9E1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598394"/>
            <a:ext cx="112299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39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433D7-1426-1FBD-CCEE-C8702105704E}"/>
              </a:ext>
            </a:extLst>
          </p:cNvPr>
          <p:cNvSpPr txBox="1"/>
          <p:nvPr/>
        </p:nvSpPr>
        <p:spPr>
          <a:xfrm>
            <a:off x="744108" y="5846544"/>
            <a:ext cx="933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Итог для маршрутов через вершину 3, обновилось 3 новых пути.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B82FA2-2B60-31B6-C792-6CFC089C0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1233487"/>
            <a:ext cx="108489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02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67F11-6192-FB5B-382B-538BDC7F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0679"/>
          </a:xfrm>
        </p:spPr>
        <p:txBody>
          <a:bodyPr>
            <a:normAutofit/>
          </a:bodyPr>
          <a:lstStyle/>
          <a:p>
            <a:pPr algn="ctr"/>
            <a:r>
              <a:rPr lang="ru-RU" b="0" i="0" dirty="0">
                <a:solidFill>
                  <a:srgbClr val="000000"/>
                </a:solidFill>
                <a:effectLst/>
              </a:rPr>
              <a:t>Алгоритм Флойда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Уоршелла</a:t>
            </a:r>
            <a:endParaRPr lang="ru-R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433D7-1426-1FBD-CCEE-C8702105704E}"/>
              </a:ext>
            </a:extLst>
          </p:cNvPr>
          <p:cNvSpPr txBox="1"/>
          <p:nvPr/>
        </p:nvSpPr>
        <p:spPr>
          <a:xfrm>
            <a:off x="2609978" y="5883614"/>
            <a:ext cx="933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Итоговая матрица и будет матрицей кратчайших расстояний.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DE1B4B-A732-950C-A9BC-55A626D65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371600"/>
            <a:ext cx="7429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5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A4E7D-4481-8C86-071E-9CDBCF3E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Способы задания графа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E6493-43E2-6085-75E3-4A8B999C304D}"/>
              </a:ext>
            </a:extLst>
          </p:cNvPr>
          <p:cNvSpPr txBox="1"/>
          <p:nvPr/>
        </p:nvSpPr>
        <p:spPr>
          <a:xfrm>
            <a:off x="411092" y="2201732"/>
            <a:ext cx="11196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Arial" panose="020B0604020202020204" pitchFamily="34" charset="0"/>
              </a:rPr>
              <a:t>3. При помощи матрицы смежности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EB3B6B-12FC-9DC4-FD3A-1AB34410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64" y="3429000"/>
            <a:ext cx="3676650" cy="25527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412C6F4-4829-A95B-98B2-11512D823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499" y="3371850"/>
            <a:ext cx="28575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5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846C4-31E9-8312-4622-5C219AF1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Построить матрицу смежности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9582B7-6E70-C8BE-3B91-B71CABCC0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983" y="2443292"/>
            <a:ext cx="29051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38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846C4-31E9-8312-4622-5C219AF1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Матрица смежности</a:t>
            </a:r>
          </a:p>
        </p:txBody>
      </p:sp>
      <p:pic>
        <p:nvPicPr>
          <p:cNvPr id="6146" name="Picture 2" descr="Матрица смежности">
            <a:extLst>
              <a:ext uri="{FF2B5EF4-FFF2-40B4-BE49-F238E27FC236}">
                <a16:creationId xmlns:a16="http://schemas.microsoft.com/office/drawing/2014/main" id="{8198AF0B-CB83-DB99-AC30-8C9E39266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838325"/>
            <a:ext cx="10163175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532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A4E7D-4481-8C86-071E-9CDBCF3E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Способы задания графа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E6493-43E2-6085-75E3-4A8B999C304D}"/>
              </a:ext>
            </a:extLst>
          </p:cNvPr>
          <p:cNvSpPr txBox="1"/>
          <p:nvPr/>
        </p:nvSpPr>
        <p:spPr>
          <a:xfrm>
            <a:off x="411092" y="2201732"/>
            <a:ext cx="11196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При помощи матрицы инцидентности 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EB3B6B-12FC-9DC4-FD3A-1AB34410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64" y="3429000"/>
            <a:ext cx="3676650" cy="25527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3CA5B1-1EF9-05EC-D45B-9BB6C1E45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405" y="3505200"/>
            <a:ext cx="42576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3531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821</Words>
  <Application>Microsoft Office PowerPoint</Application>
  <PresentationFormat>Широкоэкранный</PresentationFormat>
  <Paragraphs>118</Paragraphs>
  <Slides>58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Способы задания графа</vt:lpstr>
      <vt:lpstr>Способы задания графа</vt:lpstr>
      <vt:lpstr>Построить матрицу смежности</vt:lpstr>
      <vt:lpstr>Матрица смежности</vt:lpstr>
      <vt:lpstr>Способы задания графа</vt:lpstr>
      <vt:lpstr>Построить матрицу инцидентности</vt:lpstr>
      <vt:lpstr>Матрица инцидентности для ор. графа</vt:lpstr>
      <vt:lpstr>Способы задания графа</vt:lpstr>
      <vt:lpstr>Поиск в ширину</vt:lpstr>
      <vt:lpstr>Поиск в глубину</vt:lpstr>
      <vt:lpstr> Типовые задачи на графах</vt:lpstr>
      <vt:lpstr> Типовые задачи на графах</vt:lpstr>
      <vt:lpstr> Типовые задачи на графах</vt:lpstr>
      <vt:lpstr> Типовые задачи на графах</vt:lpstr>
      <vt:lpstr> Типовые задачи на графах</vt:lpstr>
      <vt:lpstr>Алгоритм Дейкстры</vt:lpstr>
      <vt:lpstr>Алгоритм Дейкстры</vt:lpstr>
      <vt:lpstr>Алгоритм Дейкстры</vt:lpstr>
      <vt:lpstr>Алгоритм Дейкстры </vt:lpstr>
      <vt:lpstr>Алгоритм Дейкстры </vt:lpstr>
      <vt:lpstr>Алгоритм Дейкстры </vt:lpstr>
      <vt:lpstr>Алгоритм Дейкстры</vt:lpstr>
      <vt:lpstr>Алгоритм Дейкстры</vt:lpstr>
      <vt:lpstr>Алгоритм Дейкстры</vt:lpstr>
      <vt:lpstr>Алгоритм Дейкстры реализация на python</vt:lpstr>
      <vt:lpstr>Презентация PowerPoint</vt:lpstr>
      <vt:lpstr>Алгоритм Флойда - Уоршелла также известный как алгоритм Флойда,  алгоритм Роя — Уоршелла,  алгоритм Роя — Флойда или алгоритм WFI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  <vt:lpstr>Алгоритм Флойда - Уоршелла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H. B.</dc:creator>
  <cp:lastModifiedBy>H. B.</cp:lastModifiedBy>
  <cp:revision>7</cp:revision>
  <dcterms:created xsi:type="dcterms:W3CDTF">2023-10-08T11:30:03Z</dcterms:created>
  <dcterms:modified xsi:type="dcterms:W3CDTF">2023-10-11T05:00:58Z</dcterms:modified>
</cp:coreProperties>
</file>